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8"/>
  </p:notesMasterIdLst>
  <p:sldIdLst>
    <p:sldId id="256" r:id="rId2"/>
    <p:sldId id="261" r:id="rId3"/>
    <p:sldId id="263" r:id="rId4"/>
    <p:sldId id="268" r:id="rId5"/>
    <p:sldId id="289" r:id="rId6"/>
    <p:sldId id="346" r:id="rId7"/>
    <p:sldId id="342" r:id="rId8"/>
    <p:sldId id="343" r:id="rId9"/>
    <p:sldId id="336" r:id="rId10"/>
    <p:sldId id="344" r:id="rId11"/>
    <p:sldId id="339" r:id="rId12"/>
    <p:sldId id="337" r:id="rId13"/>
    <p:sldId id="348" r:id="rId14"/>
    <p:sldId id="349" r:id="rId15"/>
    <p:sldId id="338" r:id="rId16"/>
    <p:sldId id="347" r:id="rId17"/>
  </p:sldIdLst>
  <p:sldSz cx="9144000" cy="5143500" type="screen16x9"/>
  <p:notesSz cx="6858000" cy="9144000"/>
  <p:embeddedFontLs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rbitron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D81ABF-FAF6-412D-B4C3-0799C57FFABF}">
  <a:tblStyle styleId="{25D81ABF-FAF6-412D-B4C3-0799C57FFA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3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212886588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212886588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214811f0c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214811f0c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212886588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212886588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e860f3358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e860f3358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7250" y="1140175"/>
            <a:ext cx="61911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latin typeface="Orbitron"/>
                <a:ea typeface="Orbitron"/>
                <a:cs typeface="Orbitron"/>
                <a:sym typeface="Orbitr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7250" y="3534700"/>
            <a:ext cx="42783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87356" y="-2735050"/>
            <a:ext cx="514601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2700006" scaled="0"/>
        </a:gra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1373" y="2201013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199" y="1716612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823" y="1526121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849" y="-1857562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0" name="Google Shape;37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943" y="-1544550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>
            <a:off x="7124151" y="-228037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024" y="-53128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3" name="Google Shape;37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99971">
            <a:off x="50013" y="3782368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 flipH="1">
            <a:off x="5977508" y="3628760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00">
            <a:off x="258068" y="262696"/>
            <a:ext cx="874507" cy="9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104700" y="1504500"/>
            <a:ext cx="5060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1"/>
          </p:nvPr>
        </p:nvSpPr>
        <p:spPr>
          <a:xfrm>
            <a:off x="1104600" y="2346300"/>
            <a:ext cx="5060700" cy="12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39912" y="-2082413"/>
            <a:ext cx="4232100" cy="42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257648" y="1270662"/>
            <a:ext cx="6230799" cy="623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35627" y="502016"/>
            <a:ext cx="4232101" cy="425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6849798" y="-3610391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5">
            <a:alphaModFix/>
          </a:blip>
          <a:srcRect l="24986" t="19560" r="27255" b="27830"/>
          <a:stretch/>
        </p:blipFill>
        <p:spPr>
          <a:xfrm rot="-5400000" flipH="1">
            <a:off x="864353" y="945592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4"/>
          <p:cNvPicPr preferRelativeResize="0"/>
          <p:nvPr/>
        </p:nvPicPr>
        <p:blipFill rotWithShape="1">
          <a:blip r:embed="rId5">
            <a:alphaModFix/>
          </a:blip>
          <a:srcRect l="24986" t="19560" r="27255" b="27830"/>
          <a:stretch/>
        </p:blipFill>
        <p:spPr>
          <a:xfrm flipH="1">
            <a:off x="2160428" y="3611892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4"/>
          <p:cNvPicPr preferRelativeResize="0"/>
          <p:nvPr/>
        </p:nvPicPr>
        <p:blipFill rotWithShape="1">
          <a:blip r:embed="rId6">
            <a:alphaModFix/>
          </a:blip>
          <a:srcRect t="21862"/>
          <a:stretch/>
        </p:blipFill>
        <p:spPr>
          <a:xfrm rot="5042225">
            <a:off x="8422212" y="2438890"/>
            <a:ext cx="874526" cy="70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6849798" y="4029809"/>
            <a:ext cx="46186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4"/>
          <p:cNvSpPr txBox="1">
            <a:spLocks noGrp="1"/>
          </p:cNvSpPr>
          <p:nvPr>
            <p:ph type="body" idx="1"/>
          </p:nvPr>
        </p:nvSpPr>
        <p:spPr>
          <a:xfrm>
            <a:off x="4333950" y="1852350"/>
            <a:ext cx="4129200" cy="2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 Medium"/>
              <a:buChar char="⬥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●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●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title"/>
          </p:nvPr>
        </p:nvSpPr>
        <p:spPr>
          <a:xfrm>
            <a:off x="4333950" y="645725"/>
            <a:ext cx="41292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SECTION_TITLE_AND_DESCRIPTION_1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2700006" scaled="0"/>
        </a:gra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 txBox="1">
            <a:spLocks noGrp="1"/>
          </p:cNvSpPr>
          <p:nvPr>
            <p:ph type="title"/>
          </p:nvPr>
        </p:nvSpPr>
        <p:spPr>
          <a:xfrm>
            <a:off x="1815384" y="1504500"/>
            <a:ext cx="5513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38"/>
          <p:cNvSpPr txBox="1">
            <a:spLocks noGrp="1"/>
          </p:cNvSpPr>
          <p:nvPr>
            <p:ph type="subTitle" idx="1"/>
          </p:nvPr>
        </p:nvSpPr>
        <p:spPr>
          <a:xfrm>
            <a:off x="1815275" y="2346300"/>
            <a:ext cx="5513400" cy="12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3" name="Google Shape;42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21140" y="3069188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813311" y="2584787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561488" y="2394296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530514" y="-98938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7" name="Google Shape;42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3224783" y="-676375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853689" y="336888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29" name="Google Shape;42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46686" y="3069188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512" y="2584787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2136" y="2394296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1162" y="-98938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3" name="Google Shape;4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255" y="-676375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4337" y="336888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>
            <a:off x="7634488" y="903150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8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 flipH="1">
            <a:off x="6750946" y="3876810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00">
            <a:off x="3729480" y="240521"/>
            <a:ext cx="874507" cy="9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8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 flipH="1">
            <a:off x="1395346" y="3876810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5400000">
            <a:off x="356963" y="903150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00">
            <a:off x="3729480" y="4174971"/>
            <a:ext cx="874507" cy="90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923862" y="-309982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91" name="Google Shape;491;p43"/>
          <p:cNvPicPr preferRelativeResize="0"/>
          <p:nvPr/>
        </p:nvPicPr>
        <p:blipFill rotWithShape="1">
          <a:blip r:embed="rId3">
            <a:alphaModFix/>
          </a:blip>
          <a:srcRect l="18692"/>
          <a:stretch/>
        </p:blipFill>
        <p:spPr>
          <a:xfrm rot="8100005">
            <a:off x="7647845" y="-17742"/>
            <a:ext cx="849864" cy="107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3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10800000">
            <a:off x="7474057" y="245835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2130">
            <a:off x="62484" y="4133534"/>
            <a:ext cx="874507" cy="9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3"/>
          <p:cNvSpPr txBox="1">
            <a:spLocks noGrp="1"/>
          </p:cNvSpPr>
          <p:nvPr>
            <p:ph type="title"/>
          </p:nvPr>
        </p:nvSpPr>
        <p:spPr>
          <a:xfrm>
            <a:off x="937700" y="30903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subTitle" idx="1"/>
          </p:nvPr>
        </p:nvSpPr>
        <p:spPr>
          <a:xfrm>
            <a:off x="937700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title" idx="2"/>
          </p:nvPr>
        </p:nvSpPr>
        <p:spPr>
          <a:xfrm>
            <a:off x="3484419" y="30903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" name="Google Shape;497;p43"/>
          <p:cNvSpPr txBox="1">
            <a:spLocks noGrp="1"/>
          </p:cNvSpPr>
          <p:nvPr>
            <p:ph type="subTitle" idx="3"/>
          </p:nvPr>
        </p:nvSpPr>
        <p:spPr>
          <a:xfrm>
            <a:off x="3484421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title" idx="4"/>
          </p:nvPr>
        </p:nvSpPr>
        <p:spPr>
          <a:xfrm>
            <a:off x="6031147" y="30903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9" name="Google Shape;499;p43"/>
          <p:cNvSpPr txBox="1">
            <a:spLocks noGrp="1"/>
          </p:cNvSpPr>
          <p:nvPr>
            <p:ph type="subTitle" idx="5"/>
          </p:nvPr>
        </p:nvSpPr>
        <p:spPr>
          <a:xfrm>
            <a:off x="6031147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0" name="Google Shape;500;p43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2698631" scaled="0"/>
        </a:gra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432339" y="-1233722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348060" y="1520378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-2541513" y="-226334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9" name="Google Shape;62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-2230789" y="-1956323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2160513" y="1539428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1" name="Google Shape;631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100029" flipH="1">
            <a:off x="650926" y="2230775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1"/>
          <p:cNvPicPr preferRelativeResize="0"/>
          <p:nvPr/>
        </p:nvPicPr>
        <p:blipFill rotWithShape="1">
          <a:blip r:embed="rId8">
            <a:alphaModFix/>
          </a:blip>
          <a:srcRect l="24986" t="19560" r="27255" b="27830"/>
          <a:stretch/>
        </p:blipFill>
        <p:spPr>
          <a:xfrm rot="5399989" flipH="1">
            <a:off x="1315096" y="3197617"/>
            <a:ext cx="1104902" cy="114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1"/>
          <p:cNvPicPr preferRelativeResize="0"/>
          <p:nvPr/>
        </p:nvPicPr>
        <p:blipFill rotWithShape="1">
          <a:blip r:embed="rId8">
            <a:alphaModFix/>
          </a:blip>
          <a:srcRect l="24986" t="19560" r="27255" b="27830"/>
          <a:stretch/>
        </p:blipFill>
        <p:spPr>
          <a:xfrm flipH="1">
            <a:off x="641186" y="155288"/>
            <a:ext cx="1316376" cy="136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499615" y="-2798156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3718991" y="-5056952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5512641" y="-2770956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8" name="Google Shape;63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71" flipH="1">
            <a:off x="7187355" y="159191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-5400000" flipH="1">
            <a:off x="6415134" y="-72998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00000" flipH="1">
            <a:off x="7926591" y="4063531"/>
            <a:ext cx="874507" cy="90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653141" y="553624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507636" y="1206899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240699" y="3031523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142985" y="3000549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6" name="Google Shape;64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453709" y="3318554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799942">
            <a:off x="8000449" y="228433"/>
            <a:ext cx="1045222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3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>
            <a:off x="676216" y="1378918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3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10800000">
            <a:off x="4317884" y="3376150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700000">
            <a:off x="218907" y="2350014"/>
            <a:ext cx="874507" cy="9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6710" y="3323724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7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3048002" y="1543050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314701" y="-666750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5" name="Google Shape;65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00900" y="101772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6" name="Google Shape;65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66691" flipH="1">
            <a:off x="7974124" y="-170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4"/>
          <p:cNvPicPr preferRelativeResize="0"/>
          <p:nvPr/>
        </p:nvPicPr>
        <p:blipFill rotWithShape="1">
          <a:blip r:embed="rId6">
            <a:alphaModFix/>
          </a:blip>
          <a:srcRect l="24986" t="19560" r="27255" b="27830"/>
          <a:stretch/>
        </p:blipFill>
        <p:spPr>
          <a:xfrm rot="-5366725" flipH="1">
            <a:off x="7944290" y="3819140"/>
            <a:ext cx="1104899" cy="114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799948" flipH="1">
            <a:off x="-350726" y="368830"/>
            <a:ext cx="1045224" cy="107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7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302764" y="-1943425"/>
            <a:ext cx="514601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7405620" y="-150361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2" name="Google Shape;662;p55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-5400000" flipH="1">
            <a:off x="7424641" y="634367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04769" y="-1943425"/>
            <a:ext cx="514601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405111" y="-150361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5" name="Google Shape;66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1499162" y="4270297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5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-5400000" flipH="1">
            <a:off x="578166" y="634367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100000" flipH="1">
            <a:off x="4359700" y="4612962"/>
            <a:ext cx="874507" cy="9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124501" y="4270297"/>
            <a:ext cx="4518676" cy="452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7_1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78375" y="-2747152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194" y="3401575"/>
            <a:ext cx="514601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878374" y="2672523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3170449" y="1825798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4" name="Google Shape;67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856348" y="2132822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931576" y="-268032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6" name="Google Shape;67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099971">
            <a:off x="6160103" y="19332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6"/>
          <p:cNvPicPr preferRelativeResize="0"/>
          <p:nvPr/>
        </p:nvPicPr>
        <p:blipFill rotWithShape="1">
          <a:blip r:embed="rId8">
            <a:alphaModFix/>
          </a:blip>
          <a:srcRect l="24986" t="19560" r="27255" b="27830"/>
          <a:stretch/>
        </p:blipFill>
        <p:spPr>
          <a:xfrm rot="5400011">
            <a:off x="8427966" y="704957"/>
            <a:ext cx="1104902" cy="114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6"/>
          <p:cNvPicPr preferRelativeResize="0"/>
          <p:nvPr/>
        </p:nvPicPr>
        <p:blipFill rotWithShape="1">
          <a:blip r:embed="rId8">
            <a:alphaModFix/>
          </a:blip>
          <a:srcRect l="24986" t="19560" r="27255" b="27830"/>
          <a:stretch/>
        </p:blipFill>
        <p:spPr>
          <a:xfrm>
            <a:off x="211827" y="2990958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00">
            <a:off x="2830899" y="4639507"/>
            <a:ext cx="874507" cy="90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7379" y="-1465400"/>
            <a:ext cx="8140852" cy="81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700" y="-2314563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5400000">
            <a:off x="4572008" y="1595167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>
            <a:off x="5839683" y="3795442"/>
            <a:ext cx="1104899" cy="114299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00775" y="1852350"/>
            <a:ext cx="4129200" cy="2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 Medium"/>
              <a:buChar char="⬥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●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●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○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Char char="■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00775" y="645725"/>
            <a:ext cx="41292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042217">
            <a:off x="191193" y="87995"/>
            <a:ext cx="874506" cy="90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 flipH="1">
            <a:off x="-1699902" y="3789384"/>
            <a:ext cx="4618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2700006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75202" y="-2287566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267373" y="-3879612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3015550" y="-1612675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2984576" y="1771009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2678845" y="2080645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99971">
            <a:off x="2011863" y="3782368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5400000">
            <a:off x="2656608" y="285192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-5400000">
            <a:off x="444247" y="3923208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100000">
            <a:off x="1993173" y="7625"/>
            <a:ext cx="732828" cy="75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307751" y="444734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3337150" y="1536150"/>
            <a:ext cx="5060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3337050" y="2377950"/>
            <a:ext cx="5060700" cy="12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2B2929"/>
            </a:gs>
            <a:gs pos="58999">
              <a:schemeClr val="lt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125673" y="-3927725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563825" y="-2518652"/>
            <a:ext cx="7105650" cy="714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4">
            <a:alphaModFix/>
          </a:blip>
          <a:srcRect t="23838"/>
          <a:stretch/>
        </p:blipFill>
        <p:spPr>
          <a:xfrm rot="-2700000">
            <a:off x="352074" y="7063"/>
            <a:ext cx="874504" cy="68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5">
            <a:alphaModFix/>
          </a:blip>
          <a:srcRect l="24986" t="19560" r="27255" b="27830"/>
          <a:stretch/>
        </p:blipFill>
        <p:spPr>
          <a:xfrm>
            <a:off x="3674539" y="-288875"/>
            <a:ext cx="1316376" cy="13617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48575" y="385425"/>
            <a:ext cx="3424500" cy="15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7397674" y="2013300"/>
            <a:ext cx="46186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196276" y="-1567525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147825" y="-297298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971">
            <a:off x="-724261" y="-42841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5">
            <a:alphaModFix/>
          </a:blip>
          <a:srcRect l="24986" t="19560" r="27255" b="27830"/>
          <a:stretch/>
        </p:blipFill>
        <p:spPr>
          <a:xfrm rot="5400000">
            <a:off x="-11716" y="-275030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1076313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237" y="295275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29">
            <a:off x="7659364" y="4535659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5">
            <a:alphaModFix/>
          </a:blip>
          <a:srcRect l="24986" t="19560" r="27255" b="27830"/>
          <a:stretch/>
        </p:blipFill>
        <p:spPr>
          <a:xfrm>
            <a:off x="8285051" y="2428025"/>
            <a:ext cx="1316376" cy="136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>
            <a:hlinkClick r:id="" action="ppaction://noaction"/>
          </p:cNvPr>
          <p:cNvSpPr txBox="1">
            <a:spLocks noGrp="1"/>
          </p:cNvSpPr>
          <p:nvPr>
            <p:ph type="ctrTitle"/>
          </p:nvPr>
        </p:nvSpPr>
        <p:spPr>
          <a:xfrm>
            <a:off x="1489618" y="560510"/>
            <a:ext cx="4518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6037525" y="562747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ctrTitle" idx="2"/>
          </p:nvPr>
        </p:nvSpPr>
        <p:spPr>
          <a:xfrm>
            <a:off x="1489618" y="1281985"/>
            <a:ext cx="45186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6037525" y="1281972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13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1489618" y="1992798"/>
            <a:ext cx="4518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6037525" y="1991001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ctrTitle" idx="6"/>
          </p:nvPr>
        </p:nvSpPr>
        <p:spPr>
          <a:xfrm>
            <a:off x="1489618" y="2704571"/>
            <a:ext cx="4518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6037525" y="2702777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3">
            <a:hlinkClick r:id="" action="ppaction://noaction"/>
          </p:cNvPr>
          <p:cNvSpPr txBox="1">
            <a:spLocks noGrp="1"/>
          </p:cNvSpPr>
          <p:nvPr>
            <p:ph type="ctrTitle" idx="8"/>
          </p:nvPr>
        </p:nvSpPr>
        <p:spPr>
          <a:xfrm>
            <a:off x="1489619" y="3414183"/>
            <a:ext cx="45186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6037525" y="3414172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3">
            <a:hlinkClick r:id="" action="ppaction://noaction"/>
          </p:cNvPr>
          <p:cNvSpPr txBox="1">
            <a:spLocks noGrp="1"/>
          </p:cNvSpPr>
          <p:nvPr>
            <p:ph type="ctrTitle" idx="13"/>
          </p:nvPr>
        </p:nvSpPr>
        <p:spPr>
          <a:xfrm>
            <a:off x="1489619" y="4125790"/>
            <a:ext cx="4518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037525" y="4128053"/>
            <a:ext cx="2406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00181" y="562310"/>
            <a:ext cx="759600" cy="4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700435" y="1281685"/>
            <a:ext cx="759600" cy="4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17" hasCustomPrompt="1"/>
          </p:nvPr>
        </p:nvSpPr>
        <p:spPr>
          <a:xfrm>
            <a:off x="700181" y="1990998"/>
            <a:ext cx="759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700435" y="2704571"/>
            <a:ext cx="759600" cy="4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700181" y="4127590"/>
            <a:ext cx="759600" cy="4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700181" y="3415683"/>
            <a:ext cx="759600" cy="4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6232">
            <a:off x="103476" y="4133538"/>
            <a:ext cx="874506" cy="90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012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1324500" y="1725225"/>
            <a:ext cx="339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1"/>
          </p:nvPr>
        </p:nvSpPr>
        <p:spPr>
          <a:xfrm>
            <a:off x="1324500" y="2083725"/>
            <a:ext cx="28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2"/>
          </p:nvPr>
        </p:nvSpPr>
        <p:spPr>
          <a:xfrm>
            <a:off x="5188200" y="1725225"/>
            <a:ext cx="339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3"/>
          </p:nvPr>
        </p:nvSpPr>
        <p:spPr>
          <a:xfrm>
            <a:off x="5188200" y="2083725"/>
            <a:ext cx="28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4"/>
          </p:nvPr>
        </p:nvSpPr>
        <p:spPr>
          <a:xfrm>
            <a:off x="1324500" y="3077350"/>
            <a:ext cx="339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5"/>
          </p:nvPr>
        </p:nvSpPr>
        <p:spPr>
          <a:xfrm>
            <a:off x="1324500" y="3435850"/>
            <a:ext cx="28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6"/>
          </p:nvPr>
        </p:nvSpPr>
        <p:spPr>
          <a:xfrm>
            <a:off x="5188200" y="3077350"/>
            <a:ext cx="3390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7"/>
          </p:nvPr>
        </p:nvSpPr>
        <p:spPr>
          <a:xfrm>
            <a:off x="5188200" y="3435850"/>
            <a:ext cx="28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564906" y="2009873"/>
            <a:ext cx="759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4428606" y="2009873"/>
            <a:ext cx="759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564906" y="3384148"/>
            <a:ext cx="759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428606" y="3384148"/>
            <a:ext cx="7596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DM Sans"/>
              <a:buNone/>
              <a:defRPr sz="4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330812" y="240837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l="27325"/>
          <a:stretch/>
        </p:blipFill>
        <p:spPr>
          <a:xfrm rot="56" flipH="1">
            <a:off x="8421125" y="2356506"/>
            <a:ext cx="759600" cy="107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-5400000" flipH="1">
            <a:off x="7963680" y="3867408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-2233876" y="3499975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l="18923" b="-2145"/>
          <a:stretch/>
        </p:blipFill>
        <p:spPr>
          <a:xfrm rot="2666696">
            <a:off x="171773" y="65789"/>
            <a:ext cx="847404" cy="110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540426" y="-1891077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760424" y="-2506450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893376" y="3030110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3442648" y="2518472"/>
            <a:ext cx="4518676" cy="45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099971">
            <a:off x="173103" y="141007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2861" y="2847000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099971">
            <a:off x="3052828" y="4149020"/>
            <a:ext cx="1045223" cy="107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931775" y="1951100"/>
            <a:ext cx="5067600" cy="15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 idx="2" hasCustomPrompt="1"/>
          </p:nvPr>
        </p:nvSpPr>
        <p:spPr>
          <a:xfrm>
            <a:off x="931775" y="1052150"/>
            <a:ext cx="1812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931775" y="3627550"/>
            <a:ext cx="50676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-5400000" flipH="1">
            <a:off x="-368520" y="3416433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-5400000" flipH="1">
            <a:off x="5359155" y="-128167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7">
            <a:alphaModFix/>
          </a:blip>
          <a:srcRect l="24986" t="19560" r="27255" b="27830"/>
          <a:stretch/>
        </p:blipFill>
        <p:spPr>
          <a:xfrm rot="-5400000" flipH="1">
            <a:off x="6723430" y="3287958"/>
            <a:ext cx="1104899" cy="1142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">
    <p:bg>
      <p:bgPr>
        <a:gradFill>
          <a:gsLst>
            <a:gs pos="0">
              <a:srgbClr val="2B2929"/>
            </a:gs>
            <a:gs pos="58999">
              <a:schemeClr val="lt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4058002" y="1895009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300" y="-1667975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4">
            <a:alphaModFix/>
          </a:blip>
          <a:srcRect l="24986" t="19560" r="27255" b="27830"/>
          <a:stretch/>
        </p:blipFill>
        <p:spPr>
          <a:xfrm rot="10800000">
            <a:off x="8273045" y="788869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5">
            <a:alphaModFix/>
          </a:blip>
          <a:srcRect t="25964"/>
          <a:stretch/>
        </p:blipFill>
        <p:spPr>
          <a:xfrm rot="3266246">
            <a:off x="8379402" y="2253712"/>
            <a:ext cx="1045221" cy="79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5">
            <a:alphaModFix/>
          </a:blip>
          <a:srcRect r="30967"/>
          <a:stretch/>
        </p:blipFill>
        <p:spPr>
          <a:xfrm rot="-10510444">
            <a:off x="-58035" y="2659068"/>
            <a:ext cx="603674" cy="90301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1"/>
          <p:cNvSpPr txBox="1">
            <a:spLocks noGrp="1"/>
          </p:cNvSpPr>
          <p:nvPr>
            <p:ph type="title" hasCustomPrompt="1"/>
          </p:nvPr>
        </p:nvSpPr>
        <p:spPr>
          <a:xfrm>
            <a:off x="4112850" y="3095513"/>
            <a:ext cx="1847100" cy="3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21"/>
          <p:cNvSpPr txBox="1">
            <a:spLocks noGrp="1"/>
          </p:cNvSpPr>
          <p:nvPr>
            <p:ph type="ctrTitle" idx="2"/>
          </p:nvPr>
        </p:nvSpPr>
        <p:spPr>
          <a:xfrm>
            <a:off x="4112850" y="3466858"/>
            <a:ext cx="1847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>
            <a:off x="4112850" y="3776599"/>
            <a:ext cx="1847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 idx="3" hasCustomPrompt="1"/>
          </p:nvPr>
        </p:nvSpPr>
        <p:spPr>
          <a:xfrm>
            <a:off x="6496048" y="3095513"/>
            <a:ext cx="1847100" cy="3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21"/>
          <p:cNvSpPr txBox="1">
            <a:spLocks noGrp="1"/>
          </p:cNvSpPr>
          <p:nvPr>
            <p:ph type="ctrTitle" idx="4"/>
          </p:nvPr>
        </p:nvSpPr>
        <p:spPr>
          <a:xfrm>
            <a:off x="6495925" y="3466858"/>
            <a:ext cx="1847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subTitle" idx="5"/>
          </p:nvPr>
        </p:nvSpPr>
        <p:spPr>
          <a:xfrm>
            <a:off x="6495925" y="3776599"/>
            <a:ext cx="1847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title" idx="6" hasCustomPrompt="1"/>
          </p:nvPr>
        </p:nvSpPr>
        <p:spPr>
          <a:xfrm>
            <a:off x="4112850" y="1300050"/>
            <a:ext cx="1847100" cy="3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21"/>
          <p:cNvSpPr txBox="1">
            <a:spLocks noGrp="1"/>
          </p:cNvSpPr>
          <p:nvPr>
            <p:ph type="ctrTitle" idx="7"/>
          </p:nvPr>
        </p:nvSpPr>
        <p:spPr>
          <a:xfrm>
            <a:off x="4112850" y="1670875"/>
            <a:ext cx="1847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subTitle" idx="8"/>
          </p:nvPr>
        </p:nvSpPr>
        <p:spPr>
          <a:xfrm>
            <a:off x="4112850" y="1980550"/>
            <a:ext cx="18471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9" hasCustomPrompt="1"/>
          </p:nvPr>
        </p:nvSpPr>
        <p:spPr>
          <a:xfrm>
            <a:off x="6496048" y="1300050"/>
            <a:ext cx="1847100" cy="31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21"/>
          <p:cNvSpPr txBox="1">
            <a:spLocks noGrp="1"/>
          </p:cNvSpPr>
          <p:nvPr>
            <p:ph type="ctrTitle" idx="13"/>
          </p:nvPr>
        </p:nvSpPr>
        <p:spPr>
          <a:xfrm>
            <a:off x="6495925" y="1670875"/>
            <a:ext cx="1847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14"/>
          </p:nvPr>
        </p:nvSpPr>
        <p:spPr>
          <a:xfrm>
            <a:off x="6495925" y="1980550"/>
            <a:ext cx="18471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title" idx="15"/>
          </p:nvPr>
        </p:nvSpPr>
        <p:spPr>
          <a:xfrm>
            <a:off x="713225" y="3688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bitron"/>
              <a:buNone/>
              <a:defRPr sz="32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7" r:id="rId9"/>
    <p:sldLayoutId id="2147483679" r:id="rId10"/>
    <p:sldLayoutId id="2147483680" r:id="rId11"/>
    <p:sldLayoutId id="2147483684" r:id="rId12"/>
    <p:sldLayoutId id="2147483689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012" scaled="0"/>
        </a:gra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6045124" y="-1287250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524" y="2179850"/>
            <a:ext cx="46186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6005" y="3156885"/>
            <a:ext cx="7219948" cy="721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000" y="-1859675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6" name="Google Shape;69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3712" y="-1546662"/>
            <a:ext cx="4518676" cy="4520852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61"/>
          <p:cNvSpPr txBox="1">
            <a:spLocks noGrp="1"/>
          </p:cNvSpPr>
          <p:nvPr>
            <p:ph type="ctrTitle"/>
          </p:nvPr>
        </p:nvSpPr>
        <p:spPr>
          <a:xfrm>
            <a:off x="605517" y="820408"/>
            <a:ext cx="61911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b="0">
                <a:cs typeface="Times New Roman"/>
              </a:rPr>
              <a:t>Digital Analysis of Ionospheric Plasma On-board Waves, Instabilities &amp; Noise Spectrometer (WINS)</a:t>
            </a:r>
            <a:endParaRPr lang="en-US" sz="2800" b="0"/>
          </a:p>
        </p:txBody>
      </p:sp>
      <p:pic>
        <p:nvPicPr>
          <p:cNvPr id="699" name="Google Shape;699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7000" y="1485900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0" name="Google Shape;70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250" y="-1009650"/>
            <a:ext cx="51435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1" name="Google Shape;701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100029">
            <a:off x="8151714" y="2619922"/>
            <a:ext cx="1045223" cy="10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1"/>
          <p:cNvPicPr preferRelativeResize="0"/>
          <p:nvPr/>
        </p:nvPicPr>
        <p:blipFill rotWithShape="1">
          <a:blip r:embed="rId9">
            <a:alphaModFix/>
          </a:blip>
          <a:srcRect l="24986" t="19560" r="27255" b="27830"/>
          <a:stretch/>
        </p:blipFill>
        <p:spPr>
          <a:xfrm rot="-5400000">
            <a:off x="7379493" y="2788447"/>
            <a:ext cx="1104899" cy="11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61"/>
          <p:cNvPicPr preferRelativeResize="0"/>
          <p:nvPr/>
        </p:nvPicPr>
        <p:blipFill rotWithShape="1">
          <a:blip r:embed="rId9">
            <a:alphaModFix/>
          </a:blip>
          <a:srcRect l="24986" t="19560" r="27255" b="27830"/>
          <a:stretch/>
        </p:blipFill>
        <p:spPr>
          <a:xfrm>
            <a:off x="7103051" y="571800"/>
            <a:ext cx="1316376" cy="136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7688575" y="4300087"/>
            <a:ext cx="874507" cy="9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logo with a cactus and mountains&#10;&#10;Description automatically generated">
            <a:extLst>
              <a:ext uri="{FF2B5EF4-FFF2-40B4-BE49-F238E27FC236}">
                <a16:creationId xmlns:a16="http://schemas.microsoft.com/office/drawing/2014/main" id="{5D821F9D-D1E5-87F6-037A-FB48008DB7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6286" y="4054929"/>
            <a:ext cx="800100" cy="885825"/>
          </a:xfrm>
          <a:prstGeom prst="rect">
            <a:avLst/>
          </a:prstGeom>
        </p:spPr>
      </p:pic>
      <p:pic>
        <p:nvPicPr>
          <p:cNvPr id="5" name="Picture 4" descr="A logo of a nasa&#10;&#10;Description automatically generated">
            <a:extLst>
              <a:ext uri="{FF2B5EF4-FFF2-40B4-BE49-F238E27FC236}">
                <a16:creationId xmlns:a16="http://schemas.microsoft.com/office/drawing/2014/main" id="{E48F62A0-04BE-6D3C-60C1-148DFBD33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0197" y="4054929"/>
            <a:ext cx="876300" cy="883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5641A-34A1-6233-4B7A-45FE24229A9D}"/>
              </a:ext>
            </a:extLst>
          </p:cNvPr>
          <p:cNvSpPr txBox="1"/>
          <p:nvPr/>
        </p:nvSpPr>
        <p:spPr>
          <a:xfrm>
            <a:off x="1003986" y="2818885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3"/>
                </a:solidFill>
                <a:latin typeface="Orbitron"/>
              </a:rPr>
              <a:t>Ahmad Qureshi</a:t>
            </a:r>
          </a:p>
          <a:p>
            <a:pPr algn="ctr"/>
            <a:endParaRPr lang="en-US">
              <a:solidFill>
                <a:schemeClr val="accent3"/>
              </a:solidFill>
              <a:latin typeface="Orbitron"/>
            </a:endParaRPr>
          </a:p>
          <a:p>
            <a:pPr algn="ctr"/>
            <a:r>
              <a:rPr lang="en-US">
                <a:solidFill>
                  <a:schemeClr val="accent3"/>
                </a:solidFill>
                <a:latin typeface="Orbitron"/>
              </a:rPr>
              <a:t>Advised By: </a:t>
            </a:r>
          </a:p>
          <a:p>
            <a:pPr algn="ctr"/>
            <a:r>
              <a:rPr lang="en-US">
                <a:solidFill>
                  <a:schemeClr val="accent3"/>
                </a:solidFill>
                <a:latin typeface="Orbitron"/>
              </a:rPr>
              <a:t>Naomi Yescas</a:t>
            </a: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59F25-2B6D-9396-6D39-1AB85192EDD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482"/>
          <a:stretch/>
        </p:blipFill>
        <p:spPr>
          <a:xfrm>
            <a:off x="4135372" y="4046641"/>
            <a:ext cx="3362003" cy="875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4E5-4565-C866-5F4B-9822C9E0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66D00-50FF-22A7-3D1B-1091D7618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172DC-D2C5-30F6-1F4D-B0A1A29AE13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0DF329-6468-7D87-FCA6-4BF4C539BF4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5D1365-D65B-907A-D86F-BA80CFC74C8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7DE37BA-EF66-DE50-88F7-703A1A67466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FDA01-F265-805C-9C7D-473DC55A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" y="1468893"/>
            <a:ext cx="7606540" cy="324291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A1300A25-2FEA-1BD2-EFD5-DED3CAC49ED5}"/>
              </a:ext>
            </a:extLst>
          </p:cNvPr>
          <p:cNvSpPr txBox="1">
            <a:spLocks/>
          </p:cNvSpPr>
          <p:nvPr/>
        </p:nvSpPr>
        <p:spPr>
          <a:xfrm>
            <a:off x="409754" y="350312"/>
            <a:ext cx="83148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bitron"/>
              <a:buNone/>
              <a:defRPr sz="32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/>
              <a:t>Hardware Implementation: </a:t>
            </a:r>
            <a:br>
              <a:rPr lang="en-US" sz="2800"/>
            </a:br>
            <a:r>
              <a:rPr lang="en-US" sz="2800"/>
              <a:t>Block Diagram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76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A77513-7AA0-FB4F-B1E2-EA434A6D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13" y="993450"/>
            <a:ext cx="3424500" cy="1578300"/>
          </a:xfrm>
        </p:spPr>
        <p:txBody>
          <a:bodyPr/>
          <a:lstStyle/>
          <a:p>
            <a:r>
              <a:rPr lang="en-US" dirty="0"/>
              <a:t>PYNQ Board 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40033-F023-E277-0182-86B354F0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62" y="313835"/>
            <a:ext cx="3709725" cy="3625540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95E37D7B-3360-E180-F24E-AADEC3403306}"/>
              </a:ext>
            </a:extLst>
          </p:cNvPr>
          <p:cNvSpPr txBox="1">
            <a:spLocks/>
          </p:cNvSpPr>
          <p:nvPr/>
        </p:nvSpPr>
        <p:spPr>
          <a:xfrm>
            <a:off x="4719477" y="4082782"/>
            <a:ext cx="3215923" cy="8390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Orbitron" panose="020B0604020202020204" charset="0"/>
              </a:rPr>
              <a:t>Yellow pins are wired to create my prototype Fourier Transform Circuit!</a:t>
            </a:r>
          </a:p>
        </p:txBody>
      </p:sp>
    </p:spTree>
    <p:extLst>
      <p:ext uri="{BB962C8B-B14F-4D97-AF65-F5344CB8AC3E}">
        <p14:creationId xmlns:p14="http://schemas.microsoft.com/office/powerpoint/2010/main" val="285003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8F5F7C-3BE3-6299-DA3A-B33D36E53B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422662" y="1536053"/>
            <a:ext cx="2175300" cy="527700"/>
          </a:xfrm>
        </p:spPr>
        <p:txBody>
          <a:bodyPr/>
          <a:lstStyle/>
          <a:p>
            <a:r>
              <a:rPr lang="en-US" sz="1600" dirty="0"/>
              <a:t>Max Latency:</a:t>
            </a:r>
            <a:br>
              <a:rPr lang="en-US" sz="1600" dirty="0"/>
            </a:br>
            <a:r>
              <a:rPr lang="en-US" sz="1600" dirty="0"/>
              <a:t>8.75 ns</a:t>
            </a:r>
            <a:br>
              <a:rPr lang="en-US" sz="1600" dirty="0"/>
            </a:br>
            <a:r>
              <a:rPr lang="en-US" sz="1600" dirty="0"/>
              <a:t>114 MHz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51CCEA-2884-A5E9-01D9-0574D128CB96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Final FFT Statistics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BC42E-061A-7FA3-3F9B-D60D1F7B8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91"/>
          <a:stretch/>
        </p:blipFill>
        <p:spPr>
          <a:xfrm>
            <a:off x="1546038" y="1555757"/>
            <a:ext cx="2602620" cy="1015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4284C-3B6E-FEF1-AF12-9712013E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38" y="3238221"/>
            <a:ext cx="3362794" cy="1057423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3D546491-1134-4970-C802-C2E67E6E2205}"/>
              </a:ext>
            </a:extLst>
          </p:cNvPr>
          <p:cNvSpPr txBox="1">
            <a:spLocks/>
          </p:cNvSpPr>
          <p:nvPr/>
        </p:nvSpPr>
        <p:spPr>
          <a:xfrm>
            <a:off x="5422662" y="347750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rbitron"/>
              <a:buNone/>
              <a:defRPr sz="2400" b="0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Power Utilization:</a:t>
            </a:r>
          </a:p>
          <a:p>
            <a:r>
              <a:rPr lang="en-US" sz="1600" dirty="0"/>
              <a:t>1.7 Watts</a:t>
            </a:r>
          </a:p>
        </p:txBody>
      </p:sp>
    </p:spTree>
    <p:extLst>
      <p:ext uri="{BB962C8B-B14F-4D97-AF65-F5344CB8AC3E}">
        <p14:creationId xmlns:p14="http://schemas.microsoft.com/office/powerpoint/2010/main" val="214528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51CCEA-2884-A5E9-01D9-0574D128CB96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Google Shape;896;p73">
            <a:extLst>
              <a:ext uri="{FF2B5EF4-FFF2-40B4-BE49-F238E27FC236}">
                <a16:creationId xmlns:a16="http://schemas.microsoft.com/office/drawing/2014/main" id="{D7FAFF92-DC8C-B48F-05B1-E56CE6AC6E11}"/>
              </a:ext>
            </a:extLst>
          </p:cNvPr>
          <p:cNvSpPr txBox="1">
            <a:spLocks/>
          </p:cNvSpPr>
          <p:nvPr/>
        </p:nvSpPr>
        <p:spPr>
          <a:xfrm>
            <a:off x="713226" y="1486764"/>
            <a:ext cx="7707899" cy="26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Run test data through the prototype and test the FFT</a:t>
            </a:r>
          </a:p>
          <a:p>
            <a:pPr marL="0" indent="0" algn="l"/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Create an ASIC that completes the same thing as the hardware on the FPGA</a:t>
            </a:r>
          </a:p>
          <a:p>
            <a:pPr marL="342900" algn="l">
              <a:buFont typeface="Arial" panose="020B0604020202020204" pitchFamily="34" charset="0"/>
              <a:buChar char="•"/>
            </a:pPr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Place the created ASIC on a larger PCB</a:t>
            </a:r>
          </a:p>
          <a:p>
            <a:pPr marL="342900" algn="l">
              <a:buFont typeface="Arial" panose="020B0604020202020204" pitchFamily="34" charset="0"/>
              <a:buChar char="•"/>
            </a:pPr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Test, test, test!</a:t>
            </a:r>
          </a:p>
          <a:p>
            <a:pPr marL="342900" algn="l">
              <a:buFont typeface="Arial" panose="020B0604020202020204" pitchFamily="34" charset="0"/>
              <a:buChar char="•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8735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D9E101-EF00-5EAA-A651-C7ED6E95A48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9" name="Google Shape;896;p73">
            <a:extLst>
              <a:ext uri="{FF2B5EF4-FFF2-40B4-BE49-F238E27FC236}">
                <a16:creationId xmlns:a16="http://schemas.microsoft.com/office/drawing/2014/main" id="{EF400495-C610-500C-ED2D-46221B62CF06}"/>
              </a:ext>
            </a:extLst>
          </p:cNvPr>
          <p:cNvSpPr txBox="1">
            <a:spLocks/>
          </p:cNvSpPr>
          <p:nvPr/>
        </p:nvSpPr>
        <p:spPr>
          <a:xfrm>
            <a:off x="1283375" y="1441608"/>
            <a:ext cx="7363914" cy="26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" sz="2400" dirty="0"/>
              <a:t>Thank you to these great people!</a:t>
            </a:r>
          </a:p>
          <a:p>
            <a:pPr marL="0" indent="0" algn="l"/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My PI, Mihailo Martinovic</a:t>
            </a:r>
          </a:p>
          <a:p>
            <a:pPr marL="0" indent="0" algn="l"/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My mentor, Naomi Yescas</a:t>
            </a:r>
          </a:p>
          <a:p>
            <a:pPr marL="0" indent="0" algn="l"/>
            <a:endParaRPr lang="en" sz="2400" dirty="0"/>
          </a:p>
          <a:p>
            <a:pPr marL="342900" algn="l">
              <a:buFont typeface="Arial" panose="020B0604020202020204" pitchFamily="34" charset="0"/>
              <a:buChar char="•"/>
            </a:pPr>
            <a:r>
              <a:rPr lang="en" sz="2400" dirty="0"/>
              <a:t>My fellow intern in the lab, Sarina Blanchard</a:t>
            </a:r>
          </a:p>
        </p:txBody>
      </p:sp>
    </p:spTree>
    <p:extLst>
      <p:ext uri="{BB962C8B-B14F-4D97-AF65-F5344CB8AC3E}">
        <p14:creationId xmlns:p14="http://schemas.microsoft.com/office/powerpoint/2010/main" val="273840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2D02-26F0-C9C3-8071-0D9FD9D4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F062D-7ED0-90EC-C948-8C2FCFA7D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4EDFA9-90E8-C6F8-E51A-661424F2F82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0E6F4C-F4EE-EA23-B0C0-9AA1205018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DCAAC9-25C4-8764-D035-84A1F29B2A7A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79CD9C-5B97-D801-11F6-D627F93D467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E4877C-8038-7F9C-B809-4ACFD871AF04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718050" y="1824121"/>
            <a:ext cx="7707900" cy="572700"/>
          </a:xfrm>
        </p:spPr>
        <p:txBody>
          <a:bodyPr/>
          <a:lstStyle/>
          <a:p>
            <a:pPr algn="ctr"/>
            <a:r>
              <a:rPr lang="en-US" sz="6600" dirty="0"/>
              <a:t>Thank You!</a:t>
            </a:r>
          </a:p>
        </p:txBody>
      </p:sp>
      <p:pic>
        <p:nvPicPr>
          <p:cNvPr id="9" name="Picture 8" descr="A logo with a cactus and mountains&#10;&#10;Description automatically generated">
            <a:extLst>
              <a:ext uri="{FF2B5EF4-FFF2-40B4-BE49-F238E27FC236}">
                <a16:creationId xmlns:a16="http://schemas.microsoft.com/office/drawing/2014/main" id="{3B37B5E6-0D9E-36A7-7A6D-DA0904E2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43" y="3425754"/>
            <a:ext cx="800100" cy="885825"/>
          </a:xfrm>
          <a:prstGeom prst="rect">
            <a:avLst/>
          </a:prstGeom>
        </p:spPr>
      </p:pic>
      <p:pic>
        <p:nvPicPr>
          <p:cNvPr id="10" name="Picture 9" descr="A logo of a nasa&#10;&#10;Description automatically generated">
            <a:extLst>
              <a:ext uri="{FF2B5EF4-FFF2-40B4-BE49-F238E27FC236}">
                <a16:creationId xmlns:a16="http://schemas.microsoft.com/office/drawing/2014/main" id="{31FCF257-FE2D-EE05-2C78-E997B310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4" y="3425754"/>
            <a:ext cx="876300" cy="883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08F48-C965-17AE-E3D5-060314A14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82"/>
          <a:stretch/>
        </p:blipFill>
        <p:spPr>
          <a:xfrm>
            <a:off x="4588029" y="3417466"/>
            <a:ext cx="3362003" cy="8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7ECE-9FD8-F72D-2D01-5E2EE1CC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49FC1-009B-BC65-877C-F31EB59A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D0AA5-FF9E-846F-D666-434DD85F219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9BDA45-1486-B168-3445-D8C65973134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3FB65B-5715-3F5E-A072-41C5C094D32E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C24755-7FC8-2EB0-2AD6-E846EB9953D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C471C6-9A15-7473-CF5A-3D69D6F102E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Cyclotron Motion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Since our data has small time, we assume the motion is linear and reject all Cyclotron motion.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We can make this assumption since the relevant waves are damped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0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6"/>
          <p:cNvSpPr txBox="1">
            <a:spLocks noGrp="1"/>
          </p:cNvSpPr>
          <p:nvPr>
            <p:ph type="title"/>
          </p:nvPr>
        </p:nvSpPr>
        <p:spPr>
          <a:xfrm>
            <a:off x="1201187" y="1333792"/>
            <a:ext cx="5060700" cy="997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0"/>
              <a:t>Waves, Instabilities &amp; Noise Spectrometer (WINS)</a:t>
            </a:r>
            <a:endParaRPr lang="en-US" sz="2400" b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" sz="3600"/>
          </a:p>
        </p:txBody>
      </p:sp>
      <p:sp>
        <p:nvSpPr>
          <p:cNvPr id="764" name="Google Shape;764;p66"/>
          <p:cNvSpPr txBox="1">
            <a:spLocks noGrp="1"/>
          </p:cNvSpPr>
          <p:nvPr>
            <p:ph type="subTitle" idx="1"/>
          </p:nvPr>
        </p:nvSpPr>
        <p:spPr>
          <a:xfrm>
            <a:off x="1201087" y="2331455"/>
            <a:ext cx="5632199" cy="12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AutoNum type="arabicPeriod"/>
            </a:pPr>
            <a:r>
              <a:rPr lang="en"/>
              <a:t>WINS is a specialized instrument to be deployed on a CubeSat, </a:t>
            </a:r>
            <a:endParaRPr lang="en-US"/>
          </a:p>
          <a:p>
            <a:pPr marL="285750" indent="-285750">
              <a:buAutoNum type="arabicPeriod"/>
            </a:pPr>
            <a:r>
              <a:rPr lang="en"/>
              <a:t>It can delve into the intricacies of the  ionosphere by collecting and analyzing electrostatic waves. </a:t>
            </a:r>
            <a:endParaRPr lang="en-US"/>
          </a:p>
          <a:p>
            <a:pPr marL="285750" indent="-285750">
              <a:buAutoNum type="arabicPeriod"/>
            </a:pPr>
            <a:r>
              <a:rPr lang="en"/>
              <a:t>Focused on measuring ionospheric plasma at magnetohydrodynamic scales.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8"/>
          <p:cNvSpPr txBox="1">
            <a:spLocks noGrp="1"/>
          </p:cNvSpPr>
          <p:nvPr>
            <p:ph type="title"/>
          </p:nvPr>
        </p:nvSpPr>
        <p:spPr>
          <a:xfrm>
            <a:off x="931775" y="1951100"/>
            <a:ext cx="5067600" cy="15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What I Did As Part Of WINS</a:t>
            </a:r>
            <a:endParaRPr lang="en-US"/>
          </a:p>
        </p:txBody>
      </p:sp>
      <p:sp>
        <p:nvSpPr>
          <p:cNvPr id="777" name="Google Shape;777;p68"/>
          <p:cNvSpPr txBox="1">
            <a:spLocks noGrp="1"/>
          </p:cNvSpPr>
          <p:nvPr>
            <p:ph type="subTitle" idx="1"/>
          </p:nvPr>
        </p:nvSpPr>
        <p:spPr>
          <a:xfrm>
            <a:off x="931775" y="3627550"/>
            <a:ext cx="50676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012" scaled="0"/>
        </a:gra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3" descr="A red circuit board with many different components&#10;&#10;Description automatically generated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</a14:imgLayer>
                </a14:imgProps>
              </a:ext>
            </a:extLst>
          </a:blip>
          <a:srcRect l="16676" r="16676"/>
          <a:stretch/>
        </p:blipFill>
        <p:spPr>
          <a:xfrm>
            <a:off x="688324" y="964650"/>
            <a:ext cx="3326700" cy="3327600"/>
          </a:xfrm>
          <a:prstGeom prst="diamond">
            <a:avLst/>
          </a:prstGeom>
          <a:noFill/>
          <a:ln>
            <a:noFill/>
          </a:ln>
          <a:effectLst>
            <a:outerShdw blurRad="100013" dist="76200" dir="7620000" algn="bl" rotWithShape="0">
              <a:schemeClr val="lt1">
                <a:alpha val="82000"/>
              </a:schemeClr>
            </a:outerShdw>
          </a:effectLst>
        </p:spPr>
      </p:pic>
      <p:sp>
        <p:nvSpPr>
          <p:cNvPr id="896" name="Google Shape;896;p73"/>
          <p:cNvSpPr txBox="1">
            <a:spLocks noGrp="1"/>
          </p:cNvSpPr>
          <p:nvPr>
            <p:ph type="body" idx="1"/>
          </p:nvPr>
        </p:nvSpPr>
        <p:spPr>
          <a:xfrm>
            <a:off x="3948060" y="1701252"/>
            <a:ext cx="4129200" cy="2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/>
              <a:t>I created a new Fast Fourier Transform (FFT) and programmed it onto an FPGA board</a:t>
            </a:r>
          </a:p>
          <a:p>
            <a:pPr marL="0" indent="0">
              <a:buNone/>
            </a:pPr>
            <a:endParaRPr lang="en" dirty="0"/>
          </a:p>
          <a:p>
            <a:pPr marL="285750" indent="-285750"/>
            <a:r>
              <a:rPr lang="en" dirty="0"/>
              <a:t>I took the concept from an idea, to an algorithm, to novel digital hardware</a:t>
            </a:r>
          </a:p>
          <a:p>
            <a:pPr marL="0" indent="0">
              <a:buNone/>
            </a:pPr>
            <a:endParaRPr lang="en" dirty="0"/>
          </a:p>
          <a:p>
            <a:pPr marL="285750" indent="-285750"/>
            <a:r>
              <a:rPr lang="en" dirty="0"/>
              <a:t>I did a lot of learning along the way!</a:t>
            </a:r>
          </a:p>
          <a:p>
            <a:pPr marL="285750" indent="-285750"/>
            <a:endParaRPr lang="en" dirty="0"/>
          </a:p>
        </p:txBody>
      </p:sp>
      <p:sp>
        <p:nvSpPr>
          <p:cNvPr id="897" name="Google Shape;897;p73"/>
          <p:cNvSpPr txBox="1">
            <a:spLocks noGrp="1"/>
          </p:cNvSpPr>
          <p:nvPr>
            <p:ph type="title"/>
          </p:nvPr>
        </p:nvSpPr>
        <p:spPr>
          <a:xfrm>
            <a:off x="4333950" y="645725"/>
            <a:ext cx="41292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ABOUT MY PROJECT</a:t>
            </a:r>
            <a:endParaRPr/>
          </a:p>
        </p:txBody>
      </p:sp>
      <p:sp>
        <p:nvSpPr>
          <p:cNvPr id="898" name="Google Shape;898;p73"/>
          <p:cNvSpPr/>
          <p:nvPr/>
        </p:nvSpPr>
        <p:spPr>
          <a:xfrm>
            <a:off x="10964725" y="-137350"/>
            <a:ext cx="206100" cy="23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2929"/>
            </a:gs>
            <a:gs pos="100000">
              <a:srgbClr val="010203"/>
            </a:gs>
          </a:gsLst>
          <a:lin ang="5400700" scaled="0"/>
        </a:gra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94"/>
          <p:cNvGrpSpPr/>
          <p:nvPr/>
        </p:nvGrpSpPr>
        <p:grpSpPr>
          <a:xfrm>
            <a:off x="2332449" y="1179650"/>
            <a:ext cx="4473801" cy="1920224"/>
            <a:chOff x="2332449" y="1179650"/>
            <a:chExt cx="4473801" cy="1920224"/>
          </a:xfrm>
        </p:grpSpPr>
        <p:pic>
          <p:nvPicPr>
            <p:cNvPr id="1157" name="Google Shape;1157;p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85149" y="1179650"/>
              <a:ext cx="1921101" cy="192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2449" y="1179650"/>
              <a:ext cx="1921101" cy="1920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9" name="Google Shape;1159;p94"/>
          <p:cNvSpPr txBox="1">
            <a:spLocks noGrp="1"/>
          </p:cNvSpPr>
          <p:nvPr>
            <p:ph type="title"/>
          </p:nvPr>
        </p:nvSpPr>
        <p:spPr>
          <a:xfrm>
            <a:off x="726789" y="30903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/>
              <a:t>Understand FFTs</a:t>
            </a:r>
            <a:endParaRPr lang="en-US" sz="1600"/>
          </a:p>
        </p:txBody>
      </p:sp>
      <p:sp>
        <p:nvSpPr>
          <p:cNvPr id="1160" name="Google Shape;1160;p94"/>
          <p:cNvSpPr txBox="1">
            <a:spLocks noGrp="1"/>
          </p:cNvSpPr>
          <p:nvPr>
            <p:ph type="subTitle" idx="1"/>
          </p:nvPr>
        </p:nvSpPr>
        <p:spPr>
          <a:xfrm>
            <a:off x="515879" y="3623318"/>
            <a:ext cx="2597121" cy="883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I spent time understanding the FFT and its application in research</a:t>
            </a:r>
            <a:endParaRPr lang="en-US"/>
          </a:p>
        </p:txBody>
      </p:sp>
      <p:sp>
        <p:nvSpPr>
          <p:cNvPr id="1161" name="Google Shape;1161;p94"/>
          <p:cNvSpPr txBox="1">
            <a:spLocks noGrp="1"/>
          </p:cNvSpPr>
          <p:nvPr>
            <p:ph type="title" idx="2"/>
          </p:nvPr>
        </p:nvSpPr>
        <p:spPr>
          <a:xfrm>
            <a:off x="3484419" y="30903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/>
              <a:t>Create Algorithm</a:t>
            </a:r>
            <a:endParaRPr lang="en-US" sz="1600"/>
          </a:p>
        </p:txBody>
      </p:sp>
      <p:sp>
        <p:nvSpPr>
          <p:cNvPr id="1162" name="Google Shape;1162;p94"/>
          <p:cNvSpPr txBox="1">
            <a:spLocks noGrp="1"/>
          </p:cNvSpPr>
          <p:nvPr>
            <p:ph type="subTitle" idx="3"/>
          </p:nvPr>
        </p:nvSpPr>
        <p:spPr>
          <a:xfrm>
            <a:off x="3484421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I created an algorithm that did a FFT in C</a:t>
            </a:r>
          </a:p>
        </p:txBody>
      </p:sp>
      <p:sp>
        <p:nvSpPr>
          <p:cNvPr id="1163" name="Google Shape;1163;p9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70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 lang="en-US"/>
          </a:p>
        </p:txBody>
      </p:sp>
      <p:sp>
        <p:nvSpPr>
          <p:cNvPr id="1164" name="Google Shape;1164;p94"/>
          <p:cNvSpPr txBox="1">
            <a:spLocks noGrp="1"/>
          </p:cNvSpPr>
          <p:nvPr>
            <p:ph type="title" idx="4"/>
          </p:nvPr>
        </p:nvSpPr>
        <p:spPr>
          <a:xfrm>
            <a:off x="6031147" y="3103957"/>
            <a:ext cx="2358996" cy="514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/>
              <a:t>Create Hardware</a:t>
            </a:r>
          </a:p>
        </p:txBody>
      </p:sp>
      <p:sp>
        <p:nvSpPr>
          <p:cNvPr id="1165" name="Google Shape;1165;p94"/>
          <p:cNvSpPr txBox="1">
            <a:spLocks noGrp="1"/>
          </p:cNvSpPr>
          <p:nvPr>
            <p:ph type="subTitle" idx="5"/>
          </p:nvPr>
        </p:nvSpPr>
        <p:spPr>
          <a:xfrm>
            <a:off x="6031147" y="3636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I spent a lot of time converting the C to a Verilog/Hardware Implementation</a:t>
            </a:r>
          </a:p>
        </p:txBody>
      </p:sp>
      <p:sp>
        <p:nvSpPr>
          <p:cNvPr id="1166" name="Google Shape;1166;p94"/>
          <p:cNvSpPr/>
          <p:nvPr/>
        </p:nvSpPr>
        <p:spPr>
          <a:xfrm>
            <a:off x="1389950" y="1466266"/>
            <a:ext cx="1270800" cy="1270800"/>
          </a:xfrm>
          <a:prstGeom prst="diamond">
            <a:avLst/>
          </a:prstGeom>
          <a:solidFill>
            <a:schemeClr val="dk1"/>
          </a:solidFill>
          <a:ln>
            <a:noFill/>
          </a:ln>
          <a:effectLst>
            <a:outerShdw blurRad="57150" dist="57150" dir="3660000" algn="bl" rotWithShape="0">
              <a:schemeClr val="lt1">
                <a:alpha val="5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94"/>
          <p:cNvSpPr/>
          <p:nvPr/>
        </p:nvSpPr>
        <p:spPr>
          <a:xfrm>
            <a:off x="3923600" y="1466266"/>
            <a:ext cx="1270800" cy="1270800"/>
          </a:xfrm>
          <a:prstGeom prst="diamond">
            <a:avLst/>
          </a:prstGeom>
          <a:solidFill>
            <a:schemeClr val="dk1"/>
          </a:solidFill>
          <a:ln>
            <a:noFill/>
          </a:ln>
          <a:effectLst>
            <a:outerShdw blurRad="57150" dist="57150" dir="3660000" algn="bl" rotWithShape="0">
              <a:schemeClr val="lt1">
                <a:alpha val="5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94"/>
          <p:cNvSpPr/>
          <p:nvPr/>
        </p:nvSpPr>
        <p:spPr>
          <a:xfrm>
            <a:off x="6483397" y="1466266"/>
            <a:ext cx="1270800" cy="1270800"/>
          </a:xfrm>
          <a:prstGeom prst="diamond">
            <a:avLst/>
          </a:prstGeom>
          <a:solidFill>
            <a:schemeClr val="dk1"/>
          </a:solidFill>
          <a:ln>
            <a:noFill/>
          </a:ln>
          <a:effectLst>
            <a:outerShdw blurRad="57150" dist="57150" dir="3660000" algn="bl" rotWithShape="0">
              <a:schemeClr val="lt1">
                <a:alpha val="5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9" name="Google Shape;1169;p94"/>
          <p:cNvGrpSpPr/>
          <p:nvPr/>
        </p:nvGrpSpPr>
        <p:grpSpPr>
          <a:xfrm>
            <a:off x="6854325" y="1858927"/>
            <a:ext cx="520193" cy="512692"/>
            <a:chOff x="-64774725" y="1916550"/>
            <a:chExt cx="319000" cy="314400"/>
          </a:xfrm>
        </p:grpSpPr>
        <p:sp>
          <p:nvSpPr>
            <p:cNvPr id="1170" name="Google Shape;1170;p94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4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94"/>
          <p:cNvSpPr/>
          <p:nvPr/>
        </p:nvSpPr>
        <p:spPr>
          <a:xfrm>
            <a:off x="1802647" y="1867977"/>
            <a:ext cx="450848" cy="516361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94"/>
          <p:cNvSpPr/>
          <p:nvPr/>
        </p:nvSpPr>
        <p:spPr>
          <a:xfrm>
            <a:off x="4275322" y="1856336"/>
            <a:ext cx="516236" cy="49066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92B1-753C-A7D6-5E8C-C3567C24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EE781-17A5-F96E-0B68-F505D5B9B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7296EC-4205-B381-107A-57899F61AA8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F0B0CE-7ECF-1771-7F4D-5CF34473400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7AB88E-1E7C-4538-F2ED-67A7D91193C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975487" y="1752087"/>
            <a:ext cx="2175300" cy="527700"/>
          </a:xfrm>
        </p:spPr>
        <p:txBody>
          <a:bodyPr/>
          <a:lstStyle/>
          <a:p>
            <a:r>
              <a:rPr lang="en-US" sz="1800" dirty="0"/>
              <a:t>Windowing is taking the data and multiplying it by some value to avoid any one data point from affecting any other data point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B630D64-1CD9-11DF-DFEF-FBE09B8DFD64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Fourier Analysis:</a:t>
            </a:r>
            <a:br>
              <a:rPr lang="en-US" dirty="0"/>
            </a:br>
            <a:r>
              <a:rPr lang="en-US" dirty="0"/>
              <a:t>Windowing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6E1A64-D4E6-0EB7-0C8A-D7C6F3FA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5" y="1598626"/>
            <a:ext cx="4950861" cy="29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20219C-7D21-C89D-4358-F1B455797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4B7725-D4DB-B209-D5F6-3E34165D52A3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124829" y="102543"/>
            <a:ext cx="4757272" cy="572700"/>
          </a:xfrm>
        </p:spPr>
        <p:txBody>
          <a:bodyPr/>
          <a:lstStyle/>
          <a:p>
            <a:r>
              <a:rPr lang="en-US" dirty="0"/>
              <a:t>Fourier Analysis: Post-Windowing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015BB-B052-B7B6-6EF6-667EEBCB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0" y="1510979"/>
            <a:ext cx="3777190" cy="170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4A6F6-13AB-DD6A-9D41-6A5A4235A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" r="2043"/>
          <a:stretch/>
        </p:blipFill>
        <p:spPr>
          <a:xfrm>
            <a:off x="776602" y="3216192"/>
            <a:ext cx="3938288" cy="17826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1E634A-44A9-19E6-3E7E-4C8F50CDF04D}"/>
              </a:ext>
            </a:extLst>
          </p:cNvPr>
          <p:cNvSpPr txBox="1"/>
          <p:nvPr/>
        </p:nvSpPr>
        <p:spPr>
          <a:xfrm>
            <a:off x="5161091" y="1300612"/>
            <a:ext cx="3260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Orbitron" panose="020B0604020202020204" charset="0"/>
              </a:rPr>
              <a:t>In creating an unsigned integer transform, all data had to be converted to positive.</a:t>
            </a: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Orbitron" panose="020B0604020202020204" charset="0"/>
              </a:rPr>
              <a:t>This moved negative numbers to be low and positive numbers to be high.</a:t>
            </a:r>
          </a:p>
          <a:p>
            <a:endParaRPr lang="en-US" dirty="0">
              <a:solidFill>
                <a:schemeClr val="tx1"/>
              </a:solidFill>
              <a:latin typeface="Orbitron" panose="020B060402020202020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Orbitron" panose="020B0604020202020204" charset="0"/>
              </a:rPr>
              <a:t>This is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171241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F4E6-78F8-042E-DB1C-F3CAE51F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76" y="3807775"/>
            <a:ext cx="2877002" cy="527700"/>
          </a:xfrm>
        </p:spPr>
        <p:txBody>
          <a:bodyPr/>
          <a:lstStyle/>
          <a:p>
            <a:r>
              <a:rPr lang="en-US" dirty="0"/>
              <a:t>Signed 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60517-F5DD-58DB-959E-1CC036129F9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25560" y="3807775"/>
            <a:ext cx="2877002" cy="527700"/>
          </a:xfrm>
        </p:spPr>
        <p:txBody>
          <a:bodyPr/>
          <a:lstStyle/>
          <a:p>
            <a:r>
              <a:rPr lang="en-US" dirty="0"/>
              <a:t>Unsigned Data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59BE66-8DB4-E245-5720-E52BF17E2938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Output Data - CPU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C5707-F15E-2008-69D6-3370EDB6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55" y="1506575"/>
            <a:ext cx="3731013" cy="2185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2917A2-9F5A-BF94-E676-C81BD196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3" y="1506574"/>
            <a:ext cx="3575208" cy="21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7B9F-9784-D590-5373-486ECAAC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AC277-21EA-E58A-0C7B-D5B6AF162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90EB14-9926-D07F-0534-E1986893883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593F4D-CBD2-E9AD-3C39-E1DEF74F6FA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8F5F7C-3BE3-6299-DA3A-B33D36E53BD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08AAAB3-F058-8634-8904-2371C7CF2C3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51CCEA-2884-A5E9-01D9-0574D128CB96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409754" y="368825"/>
            <a:ext cx="8314841" cy="572700"/>
          </a:xfrm>
        </p:spPr>
        <p:txBody>
          <a:bodyPr/>
          <a:lstStyle/>
          <a:p>
            <a:r>
              <a:rPr lang="en-US" sz="2800" dirty="0"/>
              <a:t>Hardware Implementation: </a:t>
            </a:r>
            <a:br>
              <a:rPr lang="en-US" sz="2800" dirty="0"/>
            </a:br>
            <a:r>
              <a:rPr lang="en-US" sz="2800" dirty="0"/>
              <a:t>Block Diagram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08DF38-8D87-FE92-4500-5F4398C0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" y="1495345"/>
            <a:ext cx="8314841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9059"/>
      </p:ext>
    </p:extLst>
  </p:cSld>
  <p:clrMapOvr>
    <a:masterClrMapping/>
  </p:clrMapOvr>
</p:sld>
</file>

<file path=ppt/theme/theme1.xml><?xml version="1.0" encoding="utf-8"?>
<a:theme xmlns:a="http://schemas.openxmlformats.org/drawingml/2006/main" name="Solar Panel Project Proposal XL by Slidesgo">
  <a:themeElements>
    <a:clrScheme name="Simple Light">
      <a:dk1>
        <a:srgbClr val="F3F3F3"/>
      </a:dk1>
      <a:lt1>
        <a:srgbClr val="010203"/>
      </a:lt1>
      <a:dk2>
        <a:srgbClr val="B7B7B7"/>
      </a:dk2>
      <a:lt2>
        <a:srgbClr val="2B2929"/>
      </a:lt2>
      <a:accent1>
        <a:srgbClr val="FFFFFF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390</Words>
  <Application>Microsoft Office PowerPoint</Application>
  <PresentationFormat>On-screen Show (16:9)</PresentationFormat>
  <Paragraphs>66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Darker Grotesque Medium</vt:lpstr>
      <vt:lpstr>Times New Roman</vt:lpstr>
      <vt:lpstr>Lato</vt:lpstr>
      <vt:lpstr>DM Sans</vt:lpstr>
      <vt:lpstr>Fira Sans Extra Condensed Medium</vt:lpstr>
      <vt:lpstr>Orbitron</vt:lpstr>
      <vt:lpstr>Arial</vt:lpstr>
      <vt:lpstr>Solar Panel Project Proposal XL by Slidesgo</vt:lpstr>
      <vt:lpstr>Digital Analysis of Ionospheric Plasma On-board Waves, Instabilities &amp; Noise Spectrometer (WINS)</vt:lpstr>
      <vt:lpstr>Waves, Instabilities &amp; Noise Spectrometer (WINS) </vt:lpstr>
      <vt:lpstr>What I Did As Part Of WINS</vt:lpstr>
      <vt:lpstr>ABOUT MY PROJECT</vt:lpstr>
      <vt:lpstr>Understand FFTs</vt:lpstr>
      <vt:lpstr>PowerPoint Presentation</vt:lpstr>
      <vt:lpstr>Fourier Analysis: Post-Windowing</vt:lpstr>
      <vt:lpstr>Signed Data</vt:lpstr>
      <vt:lpstr>PowerPoint Presentation</vt:lpstr>
      <vt:lpstr>PowerPoint Presentation</vt:lpstr>
      <vt:lpstr>PYNQ Board Implementation</vt:lpstr>
      <vt:lpstr>Max Latency: 8.75 ns 114 MHz</vt:lpstr>
      <vt:lpstr>Next Steps</vt:lpstr>
      <vt:lpstr>Acknowledgements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Michelle A. Coe</dc:creator>
  <cp:lastModifiedBy>Michelle A. Coe</cp:lastModifiedBy>
  <cp:revision>5</cp:revision>
  <dcterms:modified xsi:type="dcterms:W3CDTF">2024-04-09T21:42:43Z</dcterms:modified>
</cp:coreProperties>
</file>